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30"/>
  </p:notesMasterIdLst>
  <p:sldIdLst>
    <p:sldId id="391" r:id="rId2"/>
    <p:sldId id="418" r:id="rId3"/>
    <p:sldId id="419" r:id="rId4"/>
    <p:sldId id="420" r:id="rId5"/>
    <p:sldId id="472" r:id="rId6"/>
    <p:sldId id="473" r:id="rId7"/>
    <p:sldId id="399" r:id="rId8"/>
    <p:sldId id="385" r:id="rId9"/>
    <p:sldId id="389" r:id="rId10"/>
    <p:sldId id="394" r:id="rId11"/>
    <p:sldId id="395" r:id="rId12"/>
    <p:sldId id="400" r:id="rId13"/>
    <p:sldId id="409" r:id="rId14"/>
    <p:sldId id="407" r:id="rId15"/>
    <p:sldId id="408" r:id="rId16"/>
    <p:sldId id="410" r:id="rId17"/>
    <p:sldId id="411" r:id="rId18"/>
    <p:sldId id="412" r:id="rId19"/>
    <p:sldId id="413" r:id="rId20"/>
    <p:sldId id="414" r:id="rId21"/>
    <p:sldId id="417" r:id="rId22"/>
    <p:sldId id="416" r:id="rId23"/>
    <p:sldId id="401" r:id="rId24"/>
    <p:sldId id="402" r:id="rId25"/>
    <p:sldId id="403" r:id="rId26"/>
    <p:sldId id="404" r:id="rId27"/>
    <p:sldId id="405" r:id="rId28"/>
    <p:sldId id="406" r:id="rId2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89777" autoAdjust="0"/>
  </p:normalViewPr>
  <p:slideViewPr>
    <p:cSldViewPr snapToGrid="0">
      <p:cViewPr varScale="1">
        <p:scale>
          <a:sx n="97" d="100"/>
          <a:sy n="97" d="100"/>
        </p:scale>
        <p:origin x="12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de-DE" dirty="0"/>
            <a:t>Vulnerability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 dirty="0"/>
            <a:t>Germany Landscape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en-US"/>
            <a:t>Common Attack Vectors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/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/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/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600380" y="432276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Vulnerability</a:t>
          </a:r>
        </a:p>
      </dsp:txBody>
      <dsp:txXfrm>
        <a:off x="600380" y="432276"/>
        <a:ext cx="9514634" cy="864552"/>
      </dsp:txXfrm>
    </dsp:sp>
    <dsp:sp modelId="{A839D322-B1CB-4685-8BE1-D7C4CBA1DED5}">
      <dsp:nvSpPr>
        <dsp:cNvPr id="0" name=""/>
        <dsp:cNvSpPr/>
      </dsp:nvSpPr>
      <dsp:spPr>
        <a:xfrm>
          <a:off x="60034" y="324207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914644" y="1729104"/>
          <a:ext cx="9200369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Common Attack Vectors</a:t>
          </a:r>
          <a:endParaRPr lang="de-DE" sz="4700" kern="1200" dirty="0"/>
        </a:p>
      </dsp:txBody>
      <dsp:txXfrm>
        <a:off x="914644" y="1729104"/>
        <a:ext cx="9200369" cy="864552"/>
      </dsp:txXfrm>
    </dsp:sp>
    <dsp:sp modelId="{B45A13D0-BCAB-4182-B0B2-95E4541F1250}">
      <dsp:nvSpPr>
        <dsp:cNvPr id="0" name=""/>
        <dsp:cNvSpPr/>
      </dsp:nvSpPr>
      <dsp:spPr>
        <a:xfrm>
          <a:off x="374299" y="1621035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600380" y="3025933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Germany Landscape</a:t>
          </a:r>
        </a:p>
      </dsp:txBody>
      <dsp:txXfrm>
        <a:off x="600380" y="3025933"/>
        <a:ext cx="9514634" cy="864552"/>
      </dsp:txXfrm>
    </dsp:sp>
    <dsp:sp modelId="{D70627D5-D0B0-46D5-9C1A-7DBD9AC4C211}">
      <dsp:nvSpPr>
        <dsp:cNvPr id="0" name=""/>
        <dsp:cNvSpPr/>
      </dsp:nvSpPr>
      <dsp:spPr>
        <a:xfrm>
          <a:off x="60034" y="2917864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16/06/2024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Vulnerability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weakness in the system that can be exploited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Incident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Exploitation of the existing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76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https://images.shodan.io/?query=has_screenshot%3Atrue+country%3A%22DE%22+-screenshot.label%3Adesktop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9017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rockyou.txt contains 14,341,564 unique passwords, used in 32,603,388 accounts.</a:t>
            </a:r>
          </a:p>
          <a:p>
            <a:r>
              <a:rPr lang="en-US" dirty="0"/>
              <a:t>https://www.troyhunt.com/the-773-million-record-collection-1-data-reach/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5823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https://www.shodan.io/search?query=contabilidade+port%3A445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accessible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3131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https://images.shodan.io/?query=ransomware</a:t>
            </a:r>
          </a:p>
          <a:p>
            <a:endParaRPr lang="en-US" dirty="0"/>
          </a:p>
          <a:p>
            <a:r>
              <a:rPr lang="en-US" dirty="0"/>
              <a:t>https://www.nomoreransom.org/en/index.html</a:t>
            </a:r>
          </a:p>
          <a:p>
            <a:endParaRPr lang="en-US" dirty="0"/>
          </a:p>
          <a:p>
            <a:r>
              <a:rPr lang="en-US" dirty="0"/>
              <a:t>https://www.bleepingcomputer.com/news/security/french-hospital-chc-sv-refuses-to-pay-lockbit-extortion-demand/</a:t>
            </a:r>
          </a:p>
          <a:p>
            <a:endParaRPr lang="en-US" dirty="0"/>
          </a:p>
          <a:p>
            <a:r>
              <a:rPr lang="en-US" dirty="0"/>
              <a:t>https://www.darkreading.com/cyberattacks-data-breaches/hubris-may-have-caused-lockbit-s-downfall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078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https://ransomwatch.telemetry.ltd/#/README</a:t>
            </a:r>
          </a:p>
          <a:p>
            <a:endParaRPr lang="en-US" dirty="0"/>
          </a:p>
          <a:p>
            <a:r>
              <a:rPr lang="en-US" dirty="0"/>
              <a:t>https://ransomwatch.telemetry.ltd/#/recentposts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83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amounts</a:t>
            </a:r>
            <a:r>
              <a:rPr lang="pt-PT" dirty="0"/>
              <a:t> to more </a:t>
            </a:r>
            <a:r>
              <a:rPr lang="pt-PT" dirty="0" err="1"/>
              <a:t>than</a:t>
            </a:r>
            <a:r>
              <a:rPr lang="pt-PT" dirty="0"/>
              <a:t> 53%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55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https://www.dontclickthis.run/shodan-hackers-best-friend/</a:t>
            </a:r>
          </a:p>
          <a:p>
            <a:endParaRPr lang="pt-PT" dirty="0"/>
          </a:p>
          <a:p>
            <a:r>
              <a:rPr lang="pt-PT"/>
              <a:t>https://github.com/lothos612/shodan?ref=dontclickthis.run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30666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https://exposure.shodan.io/#/DE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379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https://www.shodan.io/search?query=vuln%3ACVE-2020-0796+country%3Ade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736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https://www.shodan.io/search?query=vuln%3ACVE-2014-0160+country%3Ade</a:t>
            </a:r>
          </a:p>
          <a:p>
            <a:endParaRPr lang="en-US" dirty="0"/>
          </a:p>
          <a:p>
            <a:r>
              <a:rPr lang="en-US" dirty="0"/>
              <a:t>https://www.shodan.io/search?query=vuln%3ACVE-2020-0796+country%3Apt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76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https://www.shodan.io/search?query=vuln%3ACVE-2019-0708+country%3Ade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2078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https://www.shodan.io/search?query=country%3Apt+port%3A%22445%22+Authentication%3A+%22disabled%22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4512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https://images.shodan.io/?query=vnc+screenshot.label%3Aloggedin+country%3Ade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01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2063" y="6073568"/>
            <a:ext cx="911939" cy="365125"/>
          </a:xfrm>
        </p:spPr>
        <p:txBody>
          <a:bodyPr/>
          <a:lstStyle/>
          <a:p>
            <a:fld id="{CEBA6D6C-BE12-40BD-A9B2-43DEDDE28154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12562" y="6065837"/>
            <a:ext cx="6297612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272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16/06/2024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4"/>
            <a:ext cx="4963302" cy="42658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16/06/2024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16/06/2024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16/06/2024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16/06/2024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16/06/2024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28659" y="6039761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16/06/2024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412" y="6037718"/>
            <a:ext cx="807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03771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2.emf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explor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images.shodan.io/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youtube.com/watch?v=QBgU0JWFYXE" TargetMode="External"/><Relationship Id="rId7" Type="http://schemas.openxmlformats.org/officeDocument/2006/relationships/hyperlink" Target="https://www.shodan.io/search?query=vuln%3ACVE-2020-0796+country%3A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www.youtube.com/watch?v=yn59HYdwzDs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hyperlink" Target="https://www.shodan.io/search?query=vuln%3Ams17-010+country%3Ad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n59HYdwzDs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www.youtube.com/watch?v=SgJm0C6jzb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www.youtube.com/watch?v=rAMKgrzO9KQ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jburns/common-password-list-rockyoutx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s://haveibeenpwned.com/" TargetMode="Externa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hyperlink" Target="https://ransomwatch.telemetry.ltd/#/READM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somwatch.telemetry.ltd/#/recentpos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www.nomoreransom.org/en/index.html" TargetMode="Externa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B34B-671D-5DA8-0410-6DF4C6744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de-DE" dirty="0"/>
              <a:t>Deutschland</a:t>
            </a:r>
            <a:br>
              <a:rPr lang="de-DE" dirty="0"/>
            </a:br>
            <a:r>
              <a:rPr lang="de-DE" dirty="0"/>
              <a:t>Bier, Wurst und Schwachstellen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09A14-2616-B754-1BAE-BDEA41071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Open Identity Summit 2024</a:t>
            </a: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E4CA0B-703C-E636-9165-C68A9E57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718631"/>
            <a:ext cx="7629525" cy="434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474AF8-0C1C-CB8F-F7CD-77E60B60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2B9-3FE7-0D10-F46E-6AAFAD9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866971B-E7F5-2DE2-D28F-62C329A74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487301"/>
              </p:ext>
            </p:extLst>
          </p:nvPr>
        </p:nvGraphicFramePr>
        <p:xfrm>
          <a:off x="8469618" y="3014277"/>
          <a:ext cx="2197636" cy="1663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636">
                  <a:extLst>
                    <a:ext uri="{9D8B030D-6E8A-4147-A177-3AD203B41FA5}">
                      <a16:colId xmlns:a16="http://schemas.microsoft.com/office/drawing/2014/main" val="240793167"/>
                    </a:ext>
                  </a:extLst>
                </a:gridCol>
              </a:tblGrid>
              <a:tr h="8172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known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9827"/>
                  </a:ext>
                </a:extLst>
              </a:tr>
              <a:tr h="8465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 283.154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57072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F192D1-498D-4C89-CE0E-57A8A33E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18" y="5731188"/>
            <a:ext cx="2197636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27BC-7C9A-E09A-A97A-0BF284B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Severity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A2D2-5BE9-9B29-4A4B-8A79D760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F3C5DB-DD4B-01B7-8F92-A3A86DC95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50" y="1856422"/>
            <a:ext cx="8119432" cy="404714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6EC69A-F3BC-93DB-DC41-32ACC365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16194" y="3084658"/>
            <a:ext cx="2114550" cy="1590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BF416-E8E0-F23A-CCDB-52F7560E2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194" y="5570195"/>
            <a:ext cx="21145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A274-6DDB-BC96-6477-F5A8B4E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Examples from Shodan.io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0BB25D-5B89-E82F-C075-7900B1AD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002728"/>
              </p:ext>
            </p:extLst>
          </p:nvPr>
        </p:nvGraphicFramePr>
        <p:xfrm>
          <a:off x="666750" y="1719263"/>
          <a:ext cx="10174287" cy="44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429">
                  <a:extLst>
                    <a:ext uri="{9D8B030D-6E8A-4147-A177-3AD203B41FA5}">
                      <a16:colId xmlns:a16="http://schemas.microsoft.com/office/drawing/2014/main" val="2042882742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2212259544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3934129666"/>
                    </a:ext>
                  </a:extLst>
                </a:gridCol>
              </a:tblGrid>
              <a:tr h="531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Default/No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Industrial Control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Vulnerable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27676"/>
                  </a:ext>
                </a:extLst>
              </a:tr>
              <a:tr h="39182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54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34E1-45AA-8C7B-1317-3FDC98EC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739B40C0-28B1-B8C8-44F3-2B74BDEC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9" y="2344975"/>
            <a:ext cx="3261945" cy="184142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3584352-B30E-CDA6-5608-C7F4EA7E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4" y="2300041"/>
            <a:ext cx="2545488" cy="1900447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0F5351C1-2A70-194A-595C-1318A769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24" y="4216330"/>
            <a:ext cx="2545488" cy="1924471"/>
          </a:xfrm>
          <a:prstGeom prst="rect">
            <a:avLst/>
          </a:prstGeo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0BDADC66-4AD2-5E10-EF2D-FAC64F78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2295482"/>
            <a:ext cx="2451378" cy="190956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A0522AB3-0D52-E76A-B8F8-B549D046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228440"/>
            <a:ext cx="2451378" cy="1917611"/>
          </a:xfrm>
          <a:prstGeom prst="rect">
            <a:avLst/>
          </a:prstGeom>
        </p:spPr>
      </p:pic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2FEC4EA9-A5E4-B7F5-416F-2D6DAEB7F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8" y="4257621"/>
            <a:ext cx="2930697" cy="18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German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32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748643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D876D0A-3E07-DEA9-F94C-FBB2CDF8A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42" y="2596780"/>
            <a:ext cx="4984166" cy="3146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4A32D8CD-A105-1827-C0FE-7C9E43D736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5748" y="2596780"/>
            <a:ext cx="4984166" cy="314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9185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Exposure Observatory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E515825-E5E8-81B3-AE26-5868C51D6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76" y="2300843"/>
            <a:ext cx="5341647" cy="3712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1854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572864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Germany - </a:t>
                      </a:r>
                      <a:r>
                        <a:rPr lang="en-US" dirty="0" err="1"/>
                        <a:t>SMBGhost</a:t>
                      </a:r>
                      <a:r>
                        <a:rPr lang="en-US" dirty="0"/>
                        <a:t> - CVE-2020-0796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EternalBlue - MS17-010 - CVE-2017-0144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0A48D96F-FCF7-090D-52CC-63001C709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118" y="2274467"/>
            <a:ext cx="5002392" cy="932847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2ADDA33F-C344-FFB7-C9CF-66A5E474C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622" y="2274467"/>
            <a:ext cx="4967650" cy="858533"/>
          </a:xfrm>
          <a:prstGeom prst="rect">
            <a:avLst/>
          </a:prstGeom>
        </p:spPr>
      </p:pic>
      <p:pic>
        <p:nvPicPr>
          <p:cNvPr id="13" name="Picture 12">
            <a:hlinkClick r:id="rId7"/>
            <a:extLst>
              <a:ext uri="{FF2B5EF4-FFF2-40B4-BE49-F238E27FC236}">
                <a16:creationId xmlns:a16="http://schemas.microsoft.com/office/drawing/2014/main" id="{5329A5B2-4F56-C0D8-5B35-85B6E3C7A3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2059" y="3237153"/>
            <a:ext cx="3610479" cy="2724530"/>
          </a:xfrm>
          <a:prstGeom prst="rect">
            <a:avLst/>
          </a:prstGeom>
        </p:spPr>
      </p:pic>
      <p:pic>
        <p:nvPicPr>
          <p:cNvPr id="15" name="Picture 14">
            <a:hlinkClick r:id="rId9"/>
            <a:extLst>
              <a:ext uri="{FF2B5EF4-FFF2-40B4-BE49-F238E27FC236}">
                <a16:creationId xmlns:a16="http://schemas.microsoft.com/office/drawing/2014/main" id="{54DAA47A-FB9D-014B-05BD-E4A0D6CE21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0456" y="3271621"/>
            <a:ext cx="3600953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37789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Heartbleed - CVE-2014-0160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Logjam - CVE-2022-32548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57E0-29CE-9F26-1001-ED1AD3D70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18" y="3322259"/>
            <a:ext cx="3443293" cy="2636837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03DF03AC-6A5C-9096-0EDB-7E243D121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0" y="2257761"/>
            <a:ext cx="4967650" cy="95775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64AEE8DF-EC31-2FD7-D4AB-734CCD0AF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9170" y="2257761"/>
            <a:ext cx="4967650" cy="85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22544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BlueKeep - CVE-2019-0708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C77C2-2436-9A43-3AE0-F442EC24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385" y="2611923"/>
            <a:ext cx="4929644" cy="3066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FCE88-215C-6331-D112-56D3B013C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71" y="3304013"/>
            <a:ext cx="3526053" cy="2708816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4C4658EC-9F31-5DCC-E1DD-84F642ED5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81" y="2273691"/>
            <a:ext cx="4998435" cy="9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369439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98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36330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8B8E7-7B30-976E-6FFD-91AB31F0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75" y="2778289"/>
            <a:ext cx="3466546" cy="27062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B402E1-BF2F-24AD-319C-FF1027549542}"/>
              </a:ext>
            </a:extLst>
          </p:cNvPr>
          <p:cNvGrpSpPr/>
          <p:nvPr/>
        </p:nvGrpSpPr>
        <p:grpSpPr>
          <a:xfrm>
            <a:off x="4588436" y="2282881"/>
            <a:ext cx="6130287" cy="3706756"/>
            <a:chOff x="4710311" y="2097144"/>
            <a:chExt cx="7481689" cy="39686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44D2A-9280-BCDE-C75D-8C1A0195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14E343-4572-2382-82F4-76B5F66C3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C7E255-0952-C5DB-D5D1-D45D1344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A83B4-D81C-C2B8-30C0-43013BBE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C590F5-D688-C715-3DE9-54AFC1AD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B1BA4A-E3D1-9DFF-9AFD-6DBC5232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16F760-D1DA-7A1C-8D7E-F280F9FD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800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Pedro Vieira</a:t>
            </a:r>
          </a:p>
          <a:p>
            <a:r>
              <a:rPr lang="en-US" dirty="0"/>
              <a:t>Cyber Security Engineer</a:t>
            </a:r>
          </a:p>
          <a:p>
            <a:r>
              <a:rPr lang="en-US" dirty="0"/>
              <a:t>Certified Ethical Hacker</a:t>
            </a:r>
          </a:p>
          <a:p>
            <a:r>
              <a:rPr lang="en-US" dirty="0"/>
              <a:t>Degree at University of Minho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8EC881-2AEC-D830-0317-7B4C9070CF36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0228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5678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288088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Logged In Remote Access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9BC7-5A86-1170-2449-1DB04D1C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28" y="2295524"/>
            <a:ext cx="5101929" cy="3670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290530-84C1-C5D7-5DE1-8414CBAA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58" y="2904499"/>
            <a:ext cx="3608389" cy="22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8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60720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288088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Webcam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90530-84C1-C5D7-5DE1-8414CBAA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58" y="2904499"/>
            <a:ext cx="3608389" cy="2229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35E94-FE9D-D270-491A-E2367D769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127" y="2496604"/>
            <a:ext cx="6028487" cy="28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6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458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Easy-Peasy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3331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Credentials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339115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pt-PT" dirty="0" err="1"/>
                        <a:t>Insecure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Compromised/Leaked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password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Default credentials (admin/admin)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Weak passwords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Reused passwords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Hacked legitime sites leaked user information and credentials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Mother of all breaches reveals 26 billion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AA07BE4-3EBE-9967-5911-66620B3AF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4" y="3547963"/>
            <a:ext cx="4116711" cy="2209302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C7D95C52-1DC8-ED57-7C08-4927148A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955" y="3808326"/>
            <a:ext cx="4987552" cy="16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3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Misconfiguration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704692"/>
              </p:ext>
            </p:extLst>
          </p:nvPr>
        </p:nvGraphicFramePr>
        <p:xfrm>
          <a:off x="666750" y="1719261"/>
          <a:ext cx="10174288" cy="4536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517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– Authentication disabled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WordPress site – Configuration 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40194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13005-0E10-0486-2E1A-55D9E04B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7" y="2389351"/>
            <a:ext cx="1303463" cy="354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70E9D-EEA4-5E94-317F-BF402654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27" y="2687965"/>
            <a:ext cx="1253604" cy="309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007D1-2AB7-8D8F-F393-7F498DD31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489" y="2268164"/>
            <a:ext cx="1260726" cy="3987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1AC07-DD90-EED9-7792-146E51903682}"/>
              </a:ext>
            </a:extLst>
          </p:cNvPr>
          <p:cNvSpPr/>
          <p:nvPr/>
        </p:nvSpPr>
        <p:spPr>
          <a:xfrm>
            <a:off x="1203993" y="2560932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71FE3-6182-9FEB-312A-62F2A01FA58D}"/>
              </a:ext>
            </a:extLst>
          </p:cNvPr>
          <p:cNvSpPr/>
          <p:nvPr/>
        </p:nvSpPr>
        <p:spPr>
          <a:xfrm>
            <a:off x="2721746" y="285954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A13A5-7D9B-3D8F-DB59-8EA9680D2387}"/>
              </a:ext>
            </a:extLst>
          </p:cNvPr>
          <p:cNvSpPr/>
          <p:nvPr/>
        </p:nvSpPr>
        <p:spPr>
          <a:xfrm>
            <a:off x="4214728" y="243621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C51C9-4548-E16B-E59D-7CC401B15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966" y="2301215"/>
            <a:ext cx="4499481" cy="38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Software Vulnerabilities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29453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- Remote Code 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Website – Several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A532A-0688-E410-AB4B-261220BD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1" y="2310399"/>
            <a:ext cx="5015579" cy="86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503A3-282C-3FA6-00AD-DE648903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2" y="3298586"/>
            <a:ext cx="3028416" cy="2645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77716-DB67-AB2A-6488-D3E70E37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70" y="2310399"/>
            <a:ext cx="4039730" cy="331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46E50-96D2-0A20-B910-8DF17BE06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107" y="2472366"/>
            <a:ext cx="3461925" cy="34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28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91349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Redeemer Ransomware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30652-5A6F-DCC3-6111-3502B576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43" y="2280492"/>
            <a:ext cx="2893785" cy="369207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B797C52-45EB-A33C-798D-E2602E1A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18" y="2480545"/>
            <a:ext cx="4672464" cy="32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80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16037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NoMoreRansom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2A3475E-EB43-4E24-797F-8338F871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1" y="2351797"/>
            <a:ext cx="4523351" cy="352660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9673DF8-06F8-0EE6-097C-996D1E5BF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77" y="2296712"/>
            <a:ext cx="2805820" cy="37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124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Boring but necessary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cap="none" dirty="0"/>
              <a:t>Information in this presentation is intended for </a:t>
            </a:r>
            <a:r>
              <a:rPr lang="en-US" b="1" u="sng" cap="none" dirty="0"/>
              <a:t>educational and awareness purposes only</a:t>
            </a:r>
            <a:r>
              <a:rPr lang="en-US" cap="none" dirty="0"/>
              <a:t>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Live presentation</a:t>
            </a:r>
            <a:r>
              <a:rPr lang="en-US" cap="none" dirty="0"/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I accept no responsibility</a:t>
            </a:r>
            <a:r>
              <a:rPr lang="en-US" cap="none" dirty="0"/>
              <a:t> 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cap="none" dirty="0"/>
              <a:t>This presentation </a:t>
            </a:r>
            <a:r>
              <a:rPr lang="en-US" b="1" cap="none" dirty="0"/>
              <a:t>is not related</a:t>
            </a:r>
            <a:r>
              <a:rPr lang="en-US" cap="none" dirty="0"/>
              <a:t> to my work or employer.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</a:t>
            </a:fld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F0556-C64C-D045-E242-297C60B1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369" y="2340769"/>
            <a:ext cx="2755631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6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Avoid illegal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>
            <a:noAutofit/>
          </a:bodyPr>
          <a:lstStyle/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Some links, websites, software or other items listed may or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may not be legal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, illegal, a felony, misdemeanor, or worse, in your country.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Please make sure that you 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allowed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to browse the websites, download links and software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BEFORE USING!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Ignorance about laws or rules is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no excuse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for illegal activities or wrongdoing.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Illegal activities may get you in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trouble or arrested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1" i="0" u="sng" strike="noStrike" kern="1200" baseline="0" dirty="0">
                <a:solidFill>
                  <a:srgbClr val="404040"/>
                </a:solidFill>
              </a:rPr>
              <a:t>Always check what is legal, and what laws apply.</a:t>
            </a:r>
            <a:endParaRPr lang="en-US" b="0" i="0" u="sng" strike="noStrike" kern="1200" baseline="0" dirty="0">
              <a:solidFill>
                <a:srgbClr val="404040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5</a:t>
            </a:fld>
            <a:endParaRPr lang="pt-P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E780C-9EA3-E784-24F5-6D969468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7" y="2525187"/>
            <a:ext cx="3055551" cy="30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Laws</a:t>
            </a:r>
          </a:p>
          <a:p>
            <a:pPr lvl="1"/>
            <a:r>
              <a:rPr lang="pt-PT" dirty="0"/>
              <a:t>Diário República Eletrónico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ANACOM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en-US" dirty="0"/>
              <a:t>Organizations</a:t>
            </a:r>
          </a:p>
          <a:p>
            <a:pPr lvl="1"/>
            <a:r>
              <a:rPr lang="pt-PT" dirty="0"/>
              <a:t>CNCS – Centro Nacional de Cibersegurança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sz="1600" dirty="0"/>
              <a:t>Incident Notification (</a:t>
            </a:r>
            <a:r>
              <a:rPr lang="pt-PT" sz="1600" dirty="0">
                <a:hlinkClick r:id="rId5"/>
              </a:rPr>
              <a:t>link</a:t>
            </a:r>
            <a:r>
              <a:rPr lang="pt-PT" sz="1600" dirty="0"/>
              <a:t>)</a:t>
            </a:r>
          </a:p>
          <a:p>
            <a:pPr lvl="2"/>
            <a:r>
              <a:rPr lang="pt-PT" sz="1600" dirty="0"/>
              <a:t>CERT.PT (</a:t>
            </a:r>
            <a:r>
              <a:rPr lang="pt-PT" sz="1600" dirty="0">
                <a:hlinkClick r:id="rId6"/>
              </a:rPr>
              <a:t>link</a:t>
            </a:r>
            <a:r>
              <a:rPr lang="pt-PT" sz="1600" dirty="0"/>
              <a:t>)</a:t>
            </a:r>
          </a:p>
          <a:p>
            <a:pPr lvl="1"/>
            <a:r>
              <a:rPr lang="pt-PT" dirty="0"/>
              <a:t>Unidade Nacional de Combate ao Cibercrime e à Criminalidade Tecnológica (UNC3T)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Ministério Público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C9CA992-AF2D-00DC-9636-9EB5A1D49E67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6515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7FA5-8B6B-6E04-32E7-028A30BA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705273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4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12F-AD1B-3531-8AA7-CA6A193B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Vulnerability vs incident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C907D1-1B0B-684D-89D1-E0414A33C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209229"/>
              </p:ext>
            </p:extLst>
          </p:nvPr>
        </p:nvGraphicFramePr>
        <p:xfrm>
          <a:off x="677333" y="1718631"/>
          <a:ext cx="10162736" cy="162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36">
                  <a:extLst>
                    <a:ext uri="{9D8B030D-6E8A-4147-A177-3AD203B41FA5}">
                      <a16:colId xmlns:a16="http://schemas.microsoft.com/office/drawing/2014/main" val="4175609774"/>
                    </a:ext>
                  </a:extLst>
                </a:gridCol>
              </a:tblGrid>
              <a:tr h="436969">
                <a:tc>
                  <a:txBody>
                    <a:bodyPr/>
                    <a:lstStyle/>
                    <a:p>
                      <a:r>
                        <a:rPr lang="en-US" dirty="0"/>
                        <a:t>Vulnerability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169752"/>
                  </a:ext>
                </a:extLst>
              </a:tr>
              <a:tr h="75504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"A weakness in the computational logic (e.g., code) found in software and hardware components that, when exploited, results in a negative impact to </a:t>
                      </a:r>
                      <a:r>
                        <a:rPr lang="en-US" sz="1400" b="1" dirty="0"/>
                        <a:t>confidentiality, integrity, or availability</a:t>
                      </a:r>
                      <a:r>
                        <a:rPr lang="en-US" sz="1400" dirty="0"/>
                        <a:t>." 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16580"/>
                  </a:ext>
                </a:extLst>
              </a:tr>
              <a:tr h="436969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National Vulnerability Database - https://nvd.nist.gov/vuln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5221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925AE-1E35-952B-5761-40D0132E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A03E075-BE51-84DF-5092-1F47672C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142805"/>
              </p:ext>
            </p:extLst>
          </p:nvPr>
        </p:nvGraphicFramePr>
        <p:xfrm>
          <a:off x="666750" y="3684997"/>
          <a:ext cx="10162736" cy="238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368">
                  <a:extLst>
                    <a:ext uri="{9D8B030D-6E8A-4147-A177-3AD203B41FA5}">
                      <a16:colId xmlns:a16="http://schemas.microsoft.com/office/drawing/2014/main" val="1484132908"/>
                    </a:ext>
                  </a:extLst>
                </a:gridCol>
                <a:gridCol w="5081368">
                  <a:extLst>
                    <a:ext uri="{9D8B030D-6E8A-4147-A177-3AD203B41FA5}">
                      <a16:colId xmlns:a16="http://schemas.microsoft.com/office/drawing/2014/main" val="1191914556"/>
                    </a:ext>
                  </a:extLst>
                </a:gridCol>
              </a:tblGrid>
              <a:tr h="471278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Vulnerability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Incident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260879"/>
                  </a:ext>
                </a:extLst>
              </a:tr>
              <a:tr h="19095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419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AE0F6AD-B5AE-DB37-3E03-07B6959C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2" y="4433154"/>
            <a:ext cx="1398755" cy="1404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062A4-037C-FFA9-C524-DA84A1F3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0" y="4433154"/>
            <a:ext cx="1398756" cy="14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30313-68DA-196C-3423-F781A6C61206}"/>
              </a:ext>
            </a:extLst>
          </p:cNvPr>
          <p:cNvSpPr txBox="1"/>
          <p:nvPr/>
        </p:nvSpPr>
        <p:spPr>
          <a:xfrm>
            <a:off x="9734436" y="6089617"/>
            <a:ext cx="1105633" cy="111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889" dirty="0"/>
              <a:t>images: Flaticon.com</a:t>
            </a:r>
            <a:endParaRPr lang="en-US" sz="889" kern="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CAA4B-59BA-EBAB-801C-5213125BEEAD}"/>
              </a:ext>
            </a:extLst>
          </p:cNvPr>
          <p:cNvSpPr txBox="1"/>
          <p:nvPr/>
        </p:nvSpPr>
        <p:spPr>
          <a:xfrm>
            <a:off x="1740174" y="4962268"/>
            <a:ext cx="1557682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Open door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B174A-B966-EE81-CA45-7F11494FEBC0}"/>
              </a:ext>
            </a:extLst>
          </p:cNvPr>
          <p:cNvSpPr txBox="1"/>
          <p:nvPr/>
        </p:nvSpPr>
        <p:spPr>
          <a:xfrm>
            <a:off x="6357960" y="4962268"/>
            <a:ext cx="2558170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Unauthorized access</a:t>
            </a:r>
          </a:p>
        </p:txBody>
      </p:sp>
    </p:spTree>
    <p:extLst>
      <p:ext uri="{BB962C8B-B14F-4D97-AF65-F5344CB8AC3E}">
        <p14:creationId xmlns:p14="http://schemas.microsoft.com/office/powerpoint/2010/main" val="14517906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8053</TotalTime>
  <Words>997</Words>
  <Application>Microsoft Office PowerPoint</Application>
  <PresentationFormat>Widescreen</PresentationFormat>
  <Paragraphs>180</Paragraphs>
  <Slides>28</Slides>
  <Notes>14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Bosch Office Sans</vt:lpstr>
      <vt:lpstr>Calibri</vt:lpstr>
      <vt:lpstr>Trebuchet MS</vt:lpstr>
      <vt:lpstr>Wingdings 3</vt:lpstr>
      <vt:lpstr>Facet</vt:lpstr>
      <vt:lpstr>Deutschland Bier, Wurst und Schwachstellen</vt:lpstr>
      <vt:lpstr>$whoami</vt:lpstr>
      <vt:lpstr>Disclaimer &amp; Laws</vt:lpstr>
      <vt:lpstr>Disclaimer  Boring but necessary</vt:lpstr>
      <vt:lpstr>Disclaimer  Avoid illegal activities</vt:lpstr>
      <vt:lpstr>Laws  Portuguese Law and Organizations</vt:lpstr>
      <vt:lpstr>Agenda</vt:lpstr>
      <vt:lpstr>Vulnerability</vt:lpstr>
      <vt:lpstr>Vulnerability  Vulnerability vs incident</vt:lpstr>
      <vt:lpstr>Vulnerability  Statistics by Year</vt:lpstr>
      <vt:lpstr>Vulnerability  Statistics by Severity</vt:lpstr>
      <vt:lpstr>Vulnerability  Examples from Shodan.io</vt:lpstr>
      <vt:lpstr>German landscape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Germany  Shodan.io - Search Engine for Internet Of Things</vt:lpstr>
      <vt:lpstr>Q&amp;A</vt:lpstr>
      <vt:lpstr>Common Attack Vectors</vt:lpstr>
      <vt:lpstr>Common Attack Vectors  Credentials</vt:lpstr>
      <vt:lpstr>Common Attack Vectors  Misconfiguration</vt:lpstr>
      <vt:lpstr>Common Attack Vectors  Software Vulnerabilities</vt:lpstr>
      <vt:lpstr>Common Attack Vectors  Malware - Ransomware</vt:lpstr>
      <vt:lpstr>Common Attack Vectors  Malware - Ransomware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Portugal – Sol, Mar e Vulnerabilidades</dc:title>
  <dc:subject>OSINT</dc:subject>
  <dc:creator>Don't OSINT Me !!</dc:creator>
  <cp:keywords>Vulnerabilities</cp:keywords>
  <cp:lastModifiedBy>Pedro Vieira</cp:lastModifiedBy>
  <cp:revision>621</cp:revision>
  <cp:lastPrinted>1976-04-22T21:37:46Z</cp:lastPrinted>
  <dcterms:created xsi:type="dcterms:W3CDTF">1976-04-22T11:00:59Z</dcterms:created>
  <dcterms:modified xsi:type="dcterms:W3CDTF">2024-06-16T21:14:54Z</dcterms:modified>
</cp:coreProperties>
</file>